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4"/>
  </p:sldMasterIdLst>
  <p:notesMasterIdLst>
    <p:notesMasterId r:id="rId20"/>
  </p:notesMasterIdLst>
  <p:sldIdLst>
    <p:sldId id="256" r:id="rId5"/>
    <p:sldId id="257" r:id="rId6"/>
    <p:sldId id="258" r:id="rId7"/>
    <p:sldId id="260" r:id="rId8"/>
    <p:sldId id="261" r:id="rId9"/>
    <p:sldId id="264" r:id="rId10"/>
    <p:sldId id="265" r:id="rId11"/>
    <p:sldId id="267" r:id="rId12"/>
    <p:sldId id="268" r:id="rId13"/>
    <p:sldId id="269" r:id="rId14"/>
    <p:sldId id="293" r:id="rId15"/>
    <p:sldId id="270" r:id="rId16"/>
    <p:sldId id="272" r:id="rId17"/>
    <p:sldId id="294" r:id="rId18"/>
    <p:sldId id="274" r:id="rId19"/>
  </p:sldIdLst>
  <p:sldSz cx="9144000" cy="5143500" type="screen16x9"/>
  <p:notesSz cx="6858000" cy="9144000"/>
  <p:embeddedFontLst>
    <p:embeddedFont>
      <p:font typeface="Bebas Neue" panose="020B0606020202050201" pitchFamily="34" charset="0"/>
      <p:regular r:id="rId21"/>
    </p:embeddedFont>
    <p:embeddedFont>
      <p:font typeface="Gantari" panose="020B0604020202020204" charset="0"/>
      <p:regular r:id="rId22"/>
      <p:bold r:id="rId23"/>
      <p:italic r:id="rId24"/>
      <p:boldItalic r:id="rId25"/>
    </p:embeddedFont>
    <p:embeddedFont>
      <p:font typeface="Golos Text" panose="020B0604020202020204" charset="0"/>
      <p:regular r:id="rId26"/>
      <p:bold r:id="rId27"/>
    </p:embeddedFont>
    <p:embeddedFont>
      <p:font typeface="Golos Text Medium" panose="020B0604020202020204"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F6E137-65D9-8350-AD16-DF9FF5BA01DC}" v="115" dt="2023-07-03T19:51:30.765"/>
    <p1510:client id="{2F1625AA-DDB5-439A-9896-5C2EFA58DCCE}" v="3" dt="2023-05-29T06:03:01.621"/>
    <p1510:client id="{DEF3BA4C-426A-8BC7-A90B-A9B7BA6D6030}" v="76" dt="2023-05-29T06:30:34.144"/>
  </p1510:revLst>
</p1510:revInfo>
</file>

<file path=ppt/tableStyles.xml><?xml version="1.0" encoding="utf-8"?>
<a:tblStyleLst xmlns:a="http://schemas.openxmlformats.org/drawingml/2006/main" def="{B7DB62A5-93F4-4AE1-A495-8B828F6C2E92}">
  <a:tblStyle styleId="{B7DB62A5-93F4-4AE1-A495-8B828F6C2E9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22b21ebf290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53168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2b21ebf290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2b21ebf290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2b21ebf290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2b21ebf290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2b21ebf290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2b21ebf290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5270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22b21ebf290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22b21ebf290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6" name="Google Shape;66;p15"/>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7" name="Google Shape;67;p15"/>
          <p:cNvSpPr txBox="1"/>
          <p:nvPr/>
        </p:nvSpPr>
        <p:spPr>
          <a:xfrm>
            <a:off x="715100" y="3449850"/>
            <a:ext cx="3856800" cy="56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lang="en" sz="1000" b="1">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lang="en" sz="1000" b="1">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lang="en" sz="1000" b="1">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 </a:t>
            </a:r>
            <a:r>
              <a:rPr lang="en" sz="1000" b="1">
                <a:solidFill>
                  <a:schemeClr val="dk1"/>
                </a:solidFill>
                <a:latin typeface="Gantari"/>
                <a:ea typeface="Gantari"/>
                <a:cs typeface="Gantari"/>
                <a:sym typeface="Gantari"/>
              </a:rPr>
              <a:t>Eliana Delacour</a:t>
            </a:r>
            <a:endParaRPr sz="1000" b="1">
              <a:solidFill>
                <a:schemeClr val="dk1"/>
              </a:solidFill>
              <a:latin typeface="Gantari"/>
              <a:ea typeface="Gantari"/>
              <a:cs typeface="Gantari"/>
              <a:sym typeface="Ganta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hyperlink" Target="http://www.pngall.com/thank-you-png/download/4045"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hyperlink" Target="https://formacioncontinua.ufm.edu/taller/taller-preguntas-fantasticas-y-donde-encontrarlas/"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doi.org/10.3390/electronics9081188" TargetMode="External"/><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hyperlink" Target="https://arxiv.org/pdf/1811.00116.pdf" TargetMode="External"/><Relationship Id="rId5" Type="http://schemas.openxmlformats.org/officeDocument/2006/relationships/hyperlink" Target="https://doi.org/10.1016/j.protcy.2012.02.023" TargetMode="External"/><Relationship Id="rId4" Type="http://schemas.openxmlformats.org/officeDocument/2006/relationships/hyperlink" Target="https://www.researchgate.net/publication/343118558_A_Review_of_Face_Recognition_Technolog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Face recognition</a:t>
            </a:r>
            <a:endParaRPr>
              <a:solidFill>
                <a:schemeClr val="accent3"/>
              </a:solidFill>
            </a:endParaRPr>
          </a:p>
        </p:txBody>
      </p:sp>
      <p:cxnSp>
        <p:nvCxnSpPr>
          <p:cNvPr id="83" name="Google Shape;83;p21"/>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 sz="1200" b="1">
              <a:solidFill>
                <a:schemeClr val="accent4"/>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4"/>
          <p:cNvSpPr txBox="1">
            <a:spLocks noGrp="1"/>
          </p:cNvSpPr>
          <p:nvPr>
            <p:ph type="title"/>
          </p:nvPr>
        </p:nvSpPr>
        <p:spPr>
          <a:xfrm>
            <a:off x="82399" y="55592"/>
            <a:ext cx="7713900" cy="707400"/>
          </a:xfrm>
          <a:prstGeom prst="rect">
            <a:avLst/>
          </a:prstGeom>
        </p:spPr>
        <p:txBody>
          <a:bodyPr spcFirstLastPara="1" wrap="square" lIns="91425" tIns="91425" rIns="91425" bIns="91425" anchor="t" anchorCtr="0">
            <a:noAutofit/>
          </a:bodyPr>
          <a:lstStyle/>
          <a:p>
            <a:pPr>
              <a:lnSpc>
                <a:spcPct val="114999"/>
              </a:lnSpc>
            </a:pPr>
            <a:r>
              <a:rPr lang="en-US" sz="4800">
                <a:solidFill>
                  <a:schemeClr val="bg1"/>
                </a:solidFill>
              </a:rPr>
              <a:t>Results And Discussion</a:t>
            </a:r>
            <a:endParaRPr lang="en" sz="4800">
              <a:solidFill>
                <a:schemeClr val="bg1"/>
              </a:solidFill>
            </a:endParaRPr>
          </a:p>
          <a:p>
            <a:pPr>
              <a:lnSpc>
                <a:spcPct val="114999"/>
              </a:lnSpc>
            </a:pPr>
            <a:endParaRPr lang="en"/>
          </a:p>
        </p:txBody>
      </p:sp>
      <p:sp>
        <p:nvSpPr>
          <p:cNvPr id="512" name="Google Shape;512;p34"/>
          <p:cNvSpPr txBox="1">
            <a:spLocks noGrp="1"/>
          </p:cNvSpPr>
          <p:nvPr>
            <p:ph type="body" idx="1"/>
          </p:nvPr>
        </p:nvSpPr>
        <p:spPr>
          <a:xfrm>
            <a:off x="264691" y="1064092"/>
            <a:ext cx="4910461" cy="3381154"/>
          </a:xfrm>
          <a:prstGeom prst="rect">
            <a:avLst/>
          </a:prstGeom>
        </p:spPr>
        <p:txBody>
          <a:bodyPr spcFirstLastPara="1" wrap="square" lIns="91425" tIns="91425" rIns="91425" bIns="91425" anchor="t" anchorCtr="0">
            <a:noAutofit/>
          </a:bodyPr>
          <a:lstStyle/>
          <a:p>
            <a:pPr marL="285750" indent="-285750">
              <a:lnSpc>
                <a:spcPct val="114999"/>
              </a:lnSpc>
            </a:pPr>
            <a:r>
              <a:rPr lang="en" dirty="0">
                <a:solidFill>
                  <a:srgbClr val="252525"/>
                </a:solidFill>
                <a:latin typeface="Times New Roman"/>
              </a:rPr>
              <a:t>Face recognition relies on linear algebra for computing face embeddings, high-dimensional vectors representing facial features. Linear algebra operations like matrix multiplication, inversion, and factorization are essential for accurate recognition.</a:t>
            </a:r>
            <a:endParaRPr lang="en" dirty="0">
              <a:solidFill>
                <a:srgbClr val="374151"/>
              </a:solidFill>
              <a:latin typeface="Times New Roman"/>
            </a:endParaRPr>
          </a:p>
          <a:p>
            <a:pPr marL="0" lvl="0" indent="0" algn="l">
              <a:lnSpc>
                <a:spcPct val="114999"/>
              </a:lnSpc>
              <a:spcBef>
                <a:spcPts val="0"/>
              </a:spcBef>
              <a:spcAft>
                <a:spcPts val="0"/>
              </a:spcAft>
              <a:buNone/>
            </a:pPr>
            <a:endParaRPr lang="en" sz="1800">
              <a:latin typeface="Golos Text Medium"/>
              <a:cs typeface="Golos Text Medium"/>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r>
              <a:rPr lang="en-US" sz="4800">
                <a:solidFill>
                  <a:schemeClr val="bg1"/>
                </a:solidFill>
              </a:rPr>
              <a:t>conclusion</a:t>
            </a:r>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 sz="1200" b="1">
              <a:solidFill>
                <a:schemeClr val="accent4"/>
              </a:solidFill>
            </a:endParaRPr>
          </a:p>
        </p:txBody>
      </p:sp>
    </p:spTree>
    <p:extLst>
      <p:ext uri="{BB962C8B-B14F-4D97-AF65-F5344CB8AC3E}">
        <p14:creationId xmlns:p14="http://schemas.microsoft.com/office/powerpoint/2010/main" val="2734280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5"/>
          <p:cNvSpPr txBox="1">
            <a:spLocks noGrp="1"/>
          </p:cNvSpPr>
          <p:nvPr>
            <p:ph type="title"/>
          </p:nvPr>
        </p:nvSpPr>
        <p:spPr>
          <a:xfrm>
            <a:off x="0" y="26067"/>
            <a:ext cx="7713900" cy="707400"/>
          </a:xfrm>
          <a:prstGeom prst="rect">
            <a:avLst/>
          </a:prstGeom>
        </p:spPr>
        <p:txBody>
          <a:bodyPr spcFirstLastPara="1" wrap="square" lIns="91425" tIns="91425" rIns="91425" bIns="91425" anchor="t" anchorCtr="0">
            <a:noAutofit/>
          </a:bodyPr>
          <a:lstStyle/>
          <a:p>
            <a:r>
              <a:rPr lang="en-GB" dirty="0"/>
              <a:t> conclusion</a:t>
            </a:r>
            <a:endParaRPr dirty="0"/>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520" name="Google Shape;520;p35"/>
          <p:cNvSpPr txBox="1">
            <a:spLocks noGrp="1"/>
          </p:cNvSpPr>
          <p:nvPr>
            <p:ph type="body" idx="1"/>
          </p:nvPr>
        </p:nvSpPr>
        <p:spPr>
          <a:xfrm>
            <a:off x="0" y="680933"/>
            <a:ext cx="4198327" cy="5384382"/>
          </a:xfrm>
          <a:prstGeom prst="rect">
            <a:avLst/>
          </a:prstGeom>
        </p:spPr>
        <p:txBody>
          <a:bodyPr spcFirstLastPara="1" wrap="square" lIns="91425" tIns="91425" rIns="91425" bIns="91425" anchor="t" anchorCtr="0">
            <a:noAutofit/>
          </a:bodyPr>
          <a:lstStyle/>
          <a:p>
            <a:pPr marL="139700" indent="0" algn="l">
              <a:buNone/>
            </a:pPr>
            <a:r>
              <a:rPr lang="en-GB" b="0" i="0" dirty="0">
                <a:solidFill>
                  <a:srgbClr val="374151"/>
                </a:solidFill>
                <a:effectLst/>
                <a:latin typeface="Times New Roman"/>
              </a:rPr>
              <a:t>Face recognition technology is a computer vision field that identifies and verifies individuals based on their facial features. It has applications in unlocking devices and matching faces against watch lists, among others.</a:t>
            </a:r>
            <a:endParaRPr lang="en-US">
              <a:latin typeface="Times New Roman"/>
            </a:endParaRPr>
          </a:p>
          <a:p>
            <a:pPr marL="139700" indent="0">
              <a:buNone/>
            </a:pPr>
            <a:endParaRPr lang="en-GB" sz="2000" dirty="0">
              <a:solidFill>
                <a:srgbClr val="374151"/>
              </a:solidFill>
              <a:latin typeface="Söhne"/>
            </a:endParaRPr>
          </a:p>
        </p:txBody>
      </p:sp>
      <p:pic>
        <p:nvPicPr>
          <p:cNvPr id="2" name="Picture 2">
            <a:extLst>
              <a:ext uri="{FF2B5EF4-FFF2-40B4-BE49-F238E27FC236}">
                <a16:creationId xmlns:a16="http://schemas.microsoft.com/office/drawing/2014/main" id="{30D4526A-1C72-BB06-9D6F-C0A4DAD743D8}"/>
              </a:ext>
            </a:extLst>
          </p:cNvPr>
          <p:cNvPicPr>
            <a:picLocks noChangeAspect="1"/>
          </p:cNvPicPr>
          <p:nvPr/>
        </p:nvPicPr>
        <p:blipFill>
          <a:blip r:embed="rId3"/>
          <a:stretch>
            <a:fillRect/>
          </a:stretch>
        </p:blipFill>
        <p:spPr>
          <a:xfrm>
            <a:off x="466468" y="2247342"/>
            <a:ext cx="7925313" cy="2564113"/>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2" name="Google Shape;602;p37"/>
          <p:cNvSpPr txBox="1"/>
          <p:nvPr/>
        </p:nvSpPr>
        <p:spPr>
          <a:xfrm>
            <a:off x="715100" y="3977875"/>
            <a:ext cx="3856800" cy="28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b="1">
              <a:solidFill>
                <a:schemeClr val="dk1"/>
              </a:solidFill>
              <a:latin typeface="Golos Text"/>
              <a:ea typeface="Golos Text"/>
              <a:cs typeface="Golos Text"/>
              <a:sym typeface="Golos Text"/>
            </a:endParaRPr>
          </a:p>
        </p:txBody>
      </p:sp>
      <p:sp>
        <p:nvSpPr>
          <p:cNvPr id="2" name="Oval 1">
            <a:extLst>
              <a:ext uri="{FF2B5EF4-FFF2-40B4-BE49-F238E27FC236}">
                <a16:creationId xmlns:a16="http://schemas.microsoft.com/office/drawing/2014/main" id="{25CBA132-5340-F781-2F89-43DFB59B9C1F}"/>
              </a:ext>
            </a:extLst>
          </p:cNvPr>
          <p:cNvSpPr/>
          <p:nvPr/>
        </p:nvSpPr>
        <p:spPr>
          <a:xfrm>
            <a:off x="441789" y="3112518"/>
            <a:ext cx="4130111" cy="1166436"/>
          </a:xfrm>
          <a:prstGeom prst="ellipse">
            <a:avLst/>
          </a:prstGeom>
          <a:solidFill>
            <a:schemeClr val="accent5"/>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solidFill>
            </a:endParaRPr>
          </a:p>
        </p:txBody>
      </p:sp>
      <p:pic>
        <p:nvPicPr>
          <p:cNvPr id="7" name="Picture 7">
            <a:extLst>
              <a:ext uri="{FF2B5EF4-FFF2-40B4-BE49-F238E27FC236}">
                <a16:creationId xmlns:a16="http://schemas.microsoft.com/office/drawing/2014/main" id="{A5210598-B29A-F327-89BB-54948AC18CF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449267" y="883375"/>
            <a:ext cx="5974371" cy="3134963"/>
          </a:xfrm>
          <a:prstGeom prst="rect">
            <a:avLst/>
          </a:prstGeom>
        </p:spPr>
      </p:pic>
    </p:spTree>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2" name="Google Shape;602;p37"/>
          <p:cNvSpPr txBox="1"/>
          <p:nvPr/>
        </p:nvSpPr>
        <p:spPr>
          <a:xfrm>
            <a:off x="715100" y="3977875"/>
            <a:ext cx="3856800" cy="28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b="1">
              <a:solidFill>
                <a:schemeClr val="dk1"/>
              </a:solidFill>
              <a:latin typeface="Golos Text"/>
              <a:ea typeface="Golos Text"/>
              <a:cs typeface="Golos Text"/>
              <a:sym typeface="Golos Text"/>
            </a:endParaRPr>
          </a:p>
        </p:txBody>
      </p:sp>
      <p:sp>
        <p:nvSpPr>
          <p:cNvPr id="2" name="Oval 1">
            <a:extLst>
              <a:ext uri="{FF2B5EF4-FFF2-40B4-BE49-F238E27FC236}">
                <a16:creationId xmlns:a16="http://schemas.microsoft.com/office/drawing/2014/main" id="{25CBA132-5340-F781-2F89-43DFB59B9C1F}"/>
              </a:ext>
            </a:extLst>
          </p:cNvPr>
          <p:cNvSpPr/>
          <p:nvPr/>
        </p:nvSpPr>
        <p:spPr>
          <a:xfrm>
            <a:off x="441789" y="3112518"/>
            <a:ext cx="4130111" cy="1166436"/>
          </a:xfrm>
          <a:prstGeom prst="ellipse">
            <a:avLst/>
          </a:prstGeom>
          <a:solidFill>
            <a:schemeClr val="accent5"/>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solidFill>
            </a:endParaRPr>
          </a:p>
        </p:txBody>
      </p:sp>
      <p:pic>
        <p:nvPicPr>
          <p:cNvPr id="3" name="Picture 3">
            <a:extLst>
              <a:ext uri="{FF2B5EF4-FFF2-40B4-BE49-F238E27FC236}">
                <a16:creationId xmlns:a16="http://schemas.microsoft.com/office/drawing/2014/main" id="{F39CC122-0821-F2E5-89C9-F8DD18B32A9B}"/>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467708" y="957231"/>
            <a:ext cx="4208583" cy="2650209"/>
          </a:xfrm>
          <a:prstGeom prst="rect">
            <a:avLst/>
          </a:prstGeom>
        </p:spPr>
      </p:pic>
    </p:spTree>
    <p:extLst>
      <p:ext uri="{BB962C8B-B14F-4D97-AF65-F5344CB8AC3E}">
        <p14:creationId xmlns:p14="http://schemas.microsoft.com/office/powerpoint/2010/main" val="2897452800"/>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sp>
        <p:nvSpPr>
          <p:cNvPr id="990" name="Google Shape;990;p39"/>
          <p:cNvSpPr txBox="1">
            <a:spLocks noGrp="1"/>
          </p:cNvSpPr>
          <p:nvPr>
            <p:ph type="title"/>
          </p:nvPr>
        </p:nvSpPr>
        <p:spPr>
          <a:xfrm>
            <a:off x="155112" y="380832"/>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991" name="Google Shape;991;p39"/>
          <p:cNvSpPr txBox="1"/>
          <p:nvPr/>
        </p:nvSpPr>
        <p:spPr>
          <a:xfrm>
            <a:off x="229865" y="1721807"/>
            <a:ext cx="7456127" cy="3669564"/>
          </a:xfrm>
          <a:prstGeom prst="rect">
            <a:avLst/>
          </a:prstGeom>
          <a:noFill/>
          <a:ln>
            <a:noFill/>
          </a:ln>
        </p:spPr>
        <p:txBody>
          <a:bodyPr spcFirstLastPara="1" wrap="square" lIns="91425" tIns="91425" rIns="91425" bIns="91425" anchor="t" anchorCtr="0">
            <a:noAutofit/>
          </a:bodyPr>
          <a:lstStyle/>
          <a:p>
            <a:r>
              <a:rPr lang="en-US" sz="1200" dirty="0">
                <a:solidFill>
                  <a:srgbClr val="05103E"/>
                </a:solidFill>
                <a:latin typeface="Times New Roman"/>
              </a:rPr>
              <a:t>Adjabi, I., Ouahabi, A., Benzaoui, A., &amp; Taleb-Ahmed, A. (2020b). Past, Present, and Future of Face Recognition: A Review. </a:t>
            </a:r>
            <a:r>
              <a:rPr lang="en-US" sz="1200" i="1" dirty="0">
                <a:solidFill>
                  <a:srgbClr val="05103E"/>
                </a:solidFill>
                <a:latin typeface="Times New Roman"/>
              </a:rPr>
              <a:t>Electronics</a:t>
            </a:r>
            <a:r>
              <a:rPr lang="en-US" sz="1200" dirty="0">
                <a:solidFill>
                  <a:srgbClr val="05103E"/>
                </a:solidFill>
                <a:latin typeface="Times New Roman"/>
              </a:rPr>
              <a:t>, </a:t>
            </a:r>
            <a:r>
              <a:rPr lang="en-US" sz="1200" i="1" dirty="0">
                <a:solidFill>
                  <a:srgbClr val="05103E"/>
                </a:solidFill>
                <a:latin typeface="Times New Roman"/>
              </a:rPr>
              <a:t>9</a:t>
            </a:r>
            <a:r>
              <a:rPr lang="en-US" sz="1200" dirty="0">
                <a:solidFill>
                  <a:srgbClr val="05103E"/>
                </a:solidFill>
                <a:latin typeface="Times New Roman"/>
              </a:rPr>
              <a:t>(8), 1188. </a:t>
            </a:r>
            <a:r>
              <a:rPr lang="en-US" sz="1200" dirty="0">
                <a:latin typeface="Times New Roman"/>
                <a:hlinkClick r:id="rId3"/>
              </a:rPr>
              <a:t>https://doi.org/10.3390/electronics9081188</a:t>
            </a:r>
            <a:r>
              <a:rPr lang="en-US" sz="1200" dirty="0">
                <a:solidFill>
                  <a:srgbClr val="05103E"/>
                </a:solidFill>
                <a:latin typeface="Times New Roman"/>
              </a:rPr>
              <a:t>. </a:t>
            </a:r>
            <a:endParaRPr lang="en-US" sz="1200">
              <a:solidFill>
                <a:srgbClr val="05103E"/>
              </a:solidFill>
              <a:latin typeface="Times New Roman"/>
            </a:endParaRPr>
          </a:p>
          <a:p>
            <a:endParaRPr lang="en-US" sz="1200">
              <a:solidFill>
                <a:srgbClr val="05103E"/>
              </a:solidFill>
              <a:latin typeface="Times New Roman"/>
            </a:endParaRPr>
          </a:p>
          <a:p>
            <a:r>
              <a:rPr lang="en-US" sz="1200" dirty="0">
                <a:solidFill>
                  <a:srgbClr val="05103E"/>
                </a:solidFill>
                <a:latin typeface="Times New Roman"/>
              </a:rPr>
              <a:t>Mu, Xiaohui ., Li, </a:t>
            </a:r>
            <a:r>
              <a:rPr lang="en-US" sz="1200" dirty="0" err="1">
                <a:solidFill>
                  <a:srgbClr val="05103E"/>
                </a:solidFill>
                <a:latin typeface="Times New Roman"/>
              </a:rPr>
              <a:t>Siying</a:t>
            </a:r>
            <a:r>
              <a:rPr lang="en-US" sz="1200" dirty="0">
                <a:solidFill>
                  <a:srgbClr val="05103E"/>
                </a:solidFill>
                <a:latin typeface="Times New Roman"/>
              </a:rPr>
              <a:t> ., </a:t>
            </a:r>
            <a:r>
              <a:rPr lang="en-US" sz="1200" dirty="0" err="1">
                <a:solidFill>
                  <a:srgbClr val="05103E"/>
                </a:solidFill>
                <a:latin typeface="Times New Roman"/>
              </a:rPr>
              <a:t>Haipeng</a:t>
            </a:r>
            <a:r>
              <a:rPr lang="en-US" sz="1200" dirty="0">
                <a:solidFill>
                  <a:srgbClr val="05103E"/>
                </a:solidFill>
                <a:latin typeface="Times New Roman"/>
              </a:rPr>
              <a:t>., Peng. (2020). A Review of Face Recognition Technology. IEEE Access. PP. 1-1. 10.1109/ACCESS.2020.3011028.</a:t>
            </a:r>
            <a:r>
              <a:rPr lang="en-US" dirty="0"/>
              <a:t> </a:t>
            </a:r>
            <a:r>
              <a:rPr lang="en-US" sz="1200" dirty="0">
                <a:latin typeface="Times New Roman"/>
                <a:hlinkClick r:id="rId4"/>
              </a:rPr>
              <a:t>https://www.researchgate.net/publication/343118558_A_Review_of_Face_Recognition_Technology</a:t>
            </a:r>
          </a:p>
          <a:p>
            <a:endParaRPr lang="en-US" sz="1200">
              <a:solidFill>
                <a:srgbClr val="05103E"/>
              </a:solidFill>
              <a:latin typeface="Times New Roman"/>
            </a:endParaRPr>
          </a:p>
          <a:p>
            <a:r>
              <a:rPr lang="en-US" sz="1200" dirty="0" err="1">
                <a:solidFill>
                  <a:srgbClr val="05103E"/>
                </a:solidFill>
                <a:latin typeface="Times New Roman"/>
              </a:rPr>
              <a:t>Çarıkçı</a:t>
            </a:r>
            <a:r>
              <a:rPr lang="en-US" sz="1200" dirty="0">
                <a:solidFill>
                  <a:srgbClr val="05103E"/>
                </a:solidFill>
                <a:latin typeface="Times New Roman"/>
              </a:rPr>
              <a:t>, M., &amp; Özen, F. (2012). A Face Recognition System Based on Eigenfaces Method.</a:t>
            </a:r>
            <a:r>
              <a:rPr lang="en-US" sz="1200" i="1" dirty="0">
                <a:solidFill>
                  <a:srgbClr val="05103E"/>
                </a:solidFill>
                <a:latin typeface="Times New Roman"/>
              </a:rPr>
              <a:t>ProcediaTechnology</a:t>
            </a:r>
            <a:r>
              <a:rPr lang="en-US" sz="1200" dirty="0">
                <a:solidFill>
                  <a:srgbClr val="05103E"/>
                </a:solidFill>
                <a:latin typeface="Times New Roman"/>
              </a:rPr>
              <a:t>,</a:t>
            </a:r>
            <a:r>
              <a:rPr lang="en-US" sz="1200" i="1" dirty="0">
                <a:solidFill>
                  <a:srgbClr val="05103E"/>
                </a:solidFill>
                <a:latin typeface="Times New Roman"/>
              </a:rPr>
              <a:t>1</a:t>
            </a:r>
            <a:r>
              <a:rPr lang="en-US" sz="1200" dirty="0">
                <a:solidFill>
                  <a:srgbClr val="05103E"/>
                </a:solidFill>
                <a:latin typeface="Times New Roman"/>
              </a:rPr>
              <a:t>, 118–123. </a:t>
            </a:r>
            <a:r>
              <a:rPr lang="en-US" sz="1200" dirty="0">
                <a:latin typeface="Times New Roman"/>
                <a:hlinkClick r:id="rId5"/>
              </a:rPr>
              <a:t>https://doi.org/10.1016/j.protcy.2012.02.023</a:t>
            </a:r>
          </a:p>
          <a:p>
            <a:endParaRPr lang="en-US" sz="1200">
              <a:latin typeface="Times New Roman"/>
            </a:endParaRPr>
          </a:p>
          <a:p>
            <a:r>
              <a:rPr lang="en-US" sz="1200" dirty="0">
                <a:latin typeface="Times New Roman"/>
              </a:rPr>
              <a:t>A. Kapoor and J. H. Lee, "Compositional Imitation Learning: Explaining and executing one task at a time," </a:t>
            </a:r>
            <a:r>
              <a:rPr lang="en-US" sz="1200" dirty="0" err="1">
                <a:latin typeface="Times New Roman"/>
              </a:rPr>
              <a:t>arXiv</a:t>
            </a:r>
            <a:r>
              <a:rPr lang="en-US" sz="1200" dirty="0">
                <a:latin typeface="Times New Roman"/>
              </a:rPr>
              <a:t> preprint arXiv:1811.00116, Nov. 2018. Available: </a:t>
            </a:r>
            <a:r>
              <a:rPr lang="en-US" sz="1200" dirty="0">
                <a:latin typeface="Times New Roman"/>
                <a:hlinkClick r:id="rId6"/>
              </a:rPr>
              <a:t>https://arxiv.org/pdf/1811.00116.pdf</a:t>
            </a:r>
            <a:r>
              <a:rPr lang="en-US" sz="1200" dirty="0">
                <a:latin typeface="Times New Roman"/>
              </a:rPr>
              <a:t>.</a:t>
            </a:r>
          </a:p>
          <a:p>
            <a:r>
              <a:rPr lang="en-US" sz="1200" dirty="0">
                <a:latin typeface="Times New Roman"/>
              </a:rPr>
              <a:t>+</a:t>
            </a:r>
            <a:endParaRPr lang="en-US" dirty="0"/>
          </a:p>
          <a:p>
            <a:endParaRPr lang="en-US" sz="1200" dirty="0">
              <a:latin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5100" y="15472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85" name="Google Shape;185;p22"/>
          <p:cNvSpPr txBox="1">
            <a:spLocks noGrp="1"/>
          </p:cNvSpPr>
          <p:nvPr>
            <p:ph type="subTitle" idx="1"/>
          </p:nvPr>
        </p:nvSpPr>
        <p:spPr>
          <a:xfrm>
            <a:off x="2050814" y="15472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solidFill>
                  <a:schemeClr val="bg1"/>
                </a:solidFill>
              </a:rPr>
              <a:t>Introduction</a:t>
            </a:r>
            <a:endParaRPr/>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cxnSp>
        <p:nvCxnSpPr>
          <p:cNvPr id="187" name="Google Shape;187;p22"/>
          <p:cNvCxnSpPr/>
          <p:nvPr/>
        </p:nvCxnSpPr>
        <p:spPr>
          <a:xfrm>
            <a:off x="1259000" y="17885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5100" y="22249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9" name="Google Shape;189;p22"/>
          <p:cNvSpPr txBox="1">
            <a:spLocks noGrp="1"/>
          </p:cNvSpPr>
          <p:nvPr>
            <p:ph type="subTitle" idx="4"/>
          </p:nvPr>
        </p:nvSpPr>
        <p:spPr>
          <a:xfrm>
            <a:off x="1811600" y="2224908"/>
            <a:ext cx="6378300" cy="525300"/>
          </a:xfrm>
          <a:prstGeom prst="rect">
            <a:avLst/>
          </a:prstGeom>
        </p:spPr>
        <p:txBody>
          <a:bodyPr spcFirstLastPara="1" wrap="square" lIns="91425" tIns="91425" rIns="91425" bIns="91425" anchor="ctr" anchorCtr="0">
            <a:noAutofit/>
          </a:bodyPr>
          <a:lstStyle/>
          <a:p>
            <a:r>
              <a:rPr lang="en-US" sz="2000">
                <a:solidFill>
                  <a:schemeClr val="bg1"/>
                </a:solidFill>
              </a:rPr>
              <a:t>Literature Review</a:t>
            </a:r>
          </a:p>
        </p:txBody>
      </p:sp>
      <p:sp>
        <p:nvSpPr>
          <p:cNvPr id="190" name="Google Shape;190;p22"/>
          <p:cNvSpPr txBox="1">
            <a:spLocks noGrp="1"/>
          </p:cNvSpPr>
          <p:nvPr>
            <p:ph type="title" idx="5"/>
          </p:nvPr>
        </p:nvSpPr>
        <p:spPr>
          <a:xfrm>
            <a:off x="715100" y="29026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1" name="Google Shape;191;p22"/>
          <p:cNvSpPr txBox="1">
            <a:spLocks noGrp="1"/>
          </p:cNvSpPr>
          <p:nvPr>
            <p:ph type="subTitle" idx="6"/>
          </p:nvPr>
        </p:nvSpPr>
        <p:spPr>
          <a:xfrm>
            <a:off x="2050814" y="2902608"/>
            <a:ext cx="6378300" cy="525300"/>
          </a:xfrm>
          <a:prstGeom prst="rect">
            <a:avLst/>
          </a:prstGeom>
        </p:spPr>
        <p:txBody>
          <a:bodyPr spcFirstLastPara="1" wrap="square" lIns="91425" tIns="91425" rIns="91425" bIns="91425" anchor="ctr" anchorCtr="0">
            <a:noAutofit/>
          </a:bodyPr>
          <a:lstStyle/>
          <a:p>
            <a:pPr marL="0" indent="0"/>
            <a:r>
              <a:rPr lang="en-US" sz="2000">
                <a:solidFill>
                  <a:schemeClr val="bg1"/>
                </a:solidFill>
              </a:rPr>
              <a:t>Methodology</a:t>
            </a:r>
          </a:p>
          <a:p>
            <a:pPr marL="0" lvl="0" indent="0" algn="l" rtl="0">
              <a:spcBef>
                <a:spcPts val="0"/>
              </a:spcBef>
              <a:spcAft>
                <a:spcPts val="0"/>
              </a:spcAft>
              <a:buNone/>
            </a:pPr>
            <a:endParaRPr/>
          </a:p>
        </p:txBody>
      </p:sp>
      <p:sp>
        <p:nvSpPr>
          <p:cNvPr id="192" name="Google Shape;192;p22"/>
          <p:cNvSpPr txBox="1">
            <a:spLocks noGrp="1"/>
          </p:cNvSpPr>
          <p:nvPr>
            <p:ph type="title" idx="7"/>
          </p:nvPr>
        </p:nvSpPr>
        <p:spPr>
          <a:xfrm>
            <a:off x="715100" y="35803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93" name="Google Shape;193;p22"/>
          <p:cNvSpPr txBox="1">
            <a:spLocks noGrp="1"/>
          </p:cNvSpPr>
          <p:nvPr>
            <p:ph type="subTitle" idx="8"/>
          </p:nvPr>
        </p:nvSpPr>
        <p:spPr>
          <a:xfrm>
            <a:off x="1948072" y="3558400"/>
            <a:ext cx="6378300" cy="525300"/>
          </a:xfrm>
          <a:prstGeom prst="rect">
            <a:avLst/>
          </a:prstGeom>
        </p:spPr>
        <p:txBody>
          <a:bodyPr spcFirstLastPara="1" wrap="square" lIns="91425" tIns="91425" rIns="91425" bIns="91425" anchor="ctr" anchorCtr="0">
            <a:noAutofit/>
          </a:bodyPr>
          <a:lstStyle/>
          <a:p>
            <a:r>
              <a:rPr lang="en-US" sz="2000">
                <a:solidFill>
                  <a:schemeClr val="bg1"/>
                </a:solidFill>
              </a:rPr>
              <a:t>Results And Discussion</a:t>
            </a:r>
          </a:p>
        </p:txBody>
      </p:sp>
      <p:cxnSp>
        <p:nvCxnSpPr>
          <p:cNvPr id="194" name="Google Shape;194;p22"/>
          <p:cNvCxnSpPr/>
          <p:nvPr/>
        </p:nvCxnSpPr>
        <p:spPr>
          <a:xfrm>
            <a:off x="1259000" y="24660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31435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38210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2" name="Google Shape;196;p22">
            <a:extLst>
              <a:ext uri="{FF2B5EF4-FFF2-40B4-BE49-F238E27FC236}">
                <a16:creationId xmlns:a16="http://schemas.microsoft.com/office/drawing/2014/main" id="{F5E9BF07-66E5-AB1C-0FBA-E0BF182BE6C5}"/>
              </a:ext>
            </a:extLst>
          </p:cNvPr>
          <p:cNvCxnSpPr/>
          <p:nvPr/>
        </p:nvCxnSpPr>
        <p:spPr>
          <a:xfrm>
            <a:off x="1259000" y="4507706"/>
            <a:ext cx="552600" cy="0"/>
          </a:xfrm>
          <a:prstGeom prst="straightConnector1">
            <a:avLst/>
          </a:prstGeom>
          <a:noFill/>
          <a:ln w="19050" cap="flat" cmpd="sng">
            <a:solidFill>
              <a:schemeClr val="dk1"/>
            </a:solidFill>
            <a:prstDash val="solid"/>
            <a:round/>
            <a:headEnd type="none" w="med" len="med"/>
            <a:tailEnd type="stealth" w="med" len="med"/>
          </a:ln>
        </p:spPr>
      </p:cxnSp>
      <p:sp>
        <p:nvSpPr>
          <p:cNvPr id="4" name="TextBox 3">
            <a:extLst>
              <a:ext uri="{FF2B5EF4-FFF2-40B4-BE49-F238E27FC236}">
                <a16:creationId xmlns:a16="http://schemas.microsoft.com/office/drawing/2014/main" id="{6B45CD75-6DA8-00AD-23F9-2794A7020F84}"/>
              </a:ext>
            </a:extLst>
          </p:cNvPr>
          <p:cNvSpPr txBox="1"/>
          <p:nvPr/>
        </p:nvSpPr>
        <p:spPr>
          <a:xfrm>
            <a:off x="715100" y="4265633"/>
            <a:ext cx="4572000" cy="400110"/>
          </a:xfrm>
          <a:prstGeom prst="rect">
            <a:avLst/>
          </a:prstGeom>
          <a:noFill/>
        </p:spPr>
        <p:txBody>
          <a:bodyPr wrap="square">
            <a:spAutoFit/>
          </a:bodyPr>
          <a:lstStyle/>
          <a:p>
            <a:pPr marL="0" lvl="0" indent="0" algn="l" rtl="0">
              <a:spcBef>
                <a:spcPts val="0"/>
              </a:spcBef>
              <a:spcAft>
                <a:spcPts val="0"/>
              </a:spcAft>
              <a:buNone/>
            </a:pPr>
            <a:r>
              <a:rPr lang="ar-EG" sz="2000">
                <a:solidFill>
                  <a:schemeClr val="accent2">
                    <a:lumMod val="75000"/>
                  </a:schemeClr>
                </a:solidFill>
              </a:rPr>
              <a:t>05</a:t>
            </a:r>
            <a:endParaRPr lang="en" sz="2000">
              <a:solidFill>
                <a:schemeClr val="accent2">
                  <a:lumMod val="75000"/>
                </a:schemeClr>
              </a:solidFill>
            </a:endParaRPr>
          </a:p>
        </p:txBody>
      </p:sp>
      <p:sp>
        <p:nvSpPr>
          <p:cNvPr id="5" name="TextBox 4">
            <a:extLst>
              <a:ext uri="{FF2B5EF4-FFF2-40B4-BE49-F238E27FC236}">
                <a16:creationId xmlns:a16="http://schemas.microsoft.com/office/drawing/2014/main" id="{589A4008-8DAE-F34E-364E-ACBD5ED5756F}"/>
              </a:ext>
            </a:extLst>
          </p:cNvPr>
          <p:cNvSpPr txBox="1"/>
          <p:nvPr/>
        </p:nvSpPr>
        <p:spPr>
          <a:xfrm>
            <a:off x="2099236" y="4308348"/>
            <a:ext cx="2558265" cy="400110"/>
          </a:xfrm>
          <a:prstGeom prst="rect">
            <a:avLst/>
          </a:prstGeom>
          <a:noFill/>
        </p:spPr>
        <p:txBody>
          <a:bodyPr wrap="square" rtlCol="0">
            <a:spAutoFit/>
          </a:bodyPr>
          <a:lstStyle/>
          <a:p>
            <a:r>
              <a:rPr lang="en-US" sz="2000" b="1">
                <a:solidFill>
                  <a:schemeClr val="bg1"/>
                </a:solidFill>
                <a:latin typeface="Golos Text Medium" panose="020B0604020202020204" charset="0"/>
                <a:cs typeface="Golos Text Medium" panose="020B0604020202020204" charset="0"/>
              </a:rPr>
              <a:t>conclusion</a:t>
            </a:r>
            <a:endParaRPr lang="en-GB" sz="2000" b="1">
              <a:latin typeface="Golos Text Medium" panose="020B0604020202020204" charset="0"/>
              <a:cs typeface="Golos Text Medium" panose="020B060402020202020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000" y="17734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b="1">
              <a:solidFill>
                <a:schemeClr val="accent4"/>
              </a:solidFill>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110967" y="26326"/>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
        <p:nvSpPr>
          <p:cNvPr id="3" name="Text Placeholder 2">
            <a:extLst>
              <a:ext uri="{FF2B5EF4-FFF2-40B4-BE49-F238E27FC236}">
                <a16:creationId xmlns:a16="http://schemas.microsoft.com/office/drawing/2014/main" id="{2A9072D3-734C-9012-8805-F24FB77AB910}"/>
              </a:ext>
            </a:extLst>
          </p:cNvPr>
          <p:cNvSpPr>
            <a:spLocks noGrp="1" noChangeArrowheads="1"/>
          </p:cNvSpPr>
          <p:nvPr>
            <p:ph type="body" idx="1"/>
          </p:nvPr>
        </p:nvSpPr>
        <p:spPr bwMode="auto">
          <a:xfrm>
            <a:off x="23013" y="1080243"/>
            <a:ext cx="4901917" cy="2831544"/>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171450" indent="-171450" eaLnBrk="0" fontAlgn="base" hangingPunct="0">
              <a:lnSpc>
                <a:spcPct val="100000"/>
              </a:lnSpc>
              <a:spcBef>
                <a:spcPct val="0"/>
              </a:spcBef>
              <a:spcAft>
                <a:spcPct val="0"/>
              </a:spcAft>
              <a:buClrTx/>
              <a:buSzTx/>
            </a:pPr>
            <a:br>
              <a:rPr lang="en-US" altLang="en-US" sz="1200" b="0" i="0" u="none" strike="noStrike" cap="none" normalizeH="0" baseline="0" dirty="0">
                <a:ln>
                  <a:noFill/>
                </a:ln>
                <a:effectLst/>
                <a:latin typeface="Söhne"/>
              </a:rPr>
            </a:br>
            <a:r>
              <a:rPr kumimoji="0" lang="en-US" altLang="en-US" b="0" i="0" u="none" strike="noStrike" cap="none" normalizeH="0" baseline="0" dirty="0">
                <a:ln>
                  <a:noFill/>
                </a:ln>
                <a:solidFill>
                  <a:srgbClr val="374151"/>
                </a:solidFill>
                <a:effectLst/>
                <a:latin typeface="Times New Roman"/>
              </a:rPr>
              <a:t>Face recognition systems rely on linear algebra, specifically eigenvectors and eigenvalues, to represent and process facial images. Eigenvectors and eigenvalues help compress image data and capture essential features while reducing dimensionality.</a:t>
            </a:r>
            <a:endParaRPr lang="en-US" altLang="en-US" b="0" i="0" u="none" strike="noStrike" cap="none" normalizeH="0" baseline="0" dirty="0">
              <a:ln>
                <a:noFill/>
              </a:ln>
              <a:solidFill>
                <a:srgbClr val="374151"/>
              </a:solidFill>
              <a:effectLst/>
              <a:latin typeface="Times New Roman"/>
            </a:endParaRPr>
          </a:p>
          <a:p>
            <a:pPr marL="171450" indent="-171450" eaLnBrk="0" fontAlgn="base" hangingPunct="0">
              <a:lnSpc>
                <a:spcPct val="100000"/>
              </a:lnSpc>
              <a:spcBef>
                <a:spcPct val="0"/>
              </a:spcBef>
              <a:spcAft>
                <a:spcPct val="0"/>
              </a:spcAft>
              <a:buClrTx/>
              <a:buSzTx/>
            </a:pPr>
            <a:endParaRPr lang="en-US" altLang="en-US" b="0" i="0" u="none" strike="noStrike" cap="none" normalizeH="0" baseline="0" dirty="0">
              <a:ln>
                <a:noFill/>
              </a:ln>
              <a:solidFill>
                <a:srgbClr val="374151"/>
              </a:solidFill>
              <a:effectLst/>
              <a:latin typeface="Times New Roman"/>
            </a:endParaRPr>
          </a:p>
          <a:p>
            <a:pPr marL="171450" indent="-17145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rgbClr val="374151"/>
                </a:solidFill>
                <a:effectLst/>
                <a:latin typeface="Times New Roman"/>
              </a:rPr>
              <a:t>The effectiveness of a face recognition system depends on a diverse and comprehensive database. A database should contain multiple images of each individual, capturing various facial expressions, lighting conditions, and other factors. This diversity enhances the system's ability to match and identify faces accurately.</a:t>
            </a:r>
            <a:endParaRPr lang="en-US" altLang="en-US" b="0" i="0" u="none" strike="noStrike" cap="none" normalizeH="0" baseline="0" dirty="0">
              <a:ln>
                <a:noFill/>
              </a:ln>
              <a:solidFill>
                <a:srgbClr val="374151"/>
              </a:solidFill>
              <a:effectLst/>
              <a:latin typeface="Times New Roman"/>
            </a:endParaRPr>
          </a:p>
          <a:p>
            <a:pPr marL="171450" indent="-171450" eaLnBrk="0" fontAlgn="base" hangingPunct="0">
              <a:lnSpc>
                <a:spcPct val="100000"/>
              </a:lnSpc>
              <a:spcBef>
                <a:spcPct val="0"/>
              </a:spcBef>
              <a:spcAft>
                <a:spcPct val="0"/>
              </a:spcAft>
              <a:buClrTx/>
              <a:buSzTx/>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r>
              <a:rPr lang="en-US" sz="4800">
                <a:solidFill>
                  <a:schemeClr val="bg1"/>
                </a:solidFill>
              </a:rPr>
              <a:t>Literature Review</a:t>
            </a:r>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48" name="Google Shape;448;p26"/>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 sz="1200" b="1">
              <a:solidFill>
                <a:schemeClr val="accent4"/>
              </a:solidFill>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800">
                <a:solidFill>
                  <a:schemeClr val="bg1"/>
                </a:solidFill>
              </a:rPr>
              <a:t>Methodology</a:t>
            </a:r>
            <a:endParaRPr/>
          </a:p>
        </p:txBody>
      </p:sp>
      <p:sp>
        <p:nvSpPr>
          <p:cNvPr id="470" name="Google Shape;470;p29"/>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72" name="Google Shape;472;p29"/>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 sz="1200" b="1">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59979" y="-140902"/>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a:solidFill>
                  <a:schemeClr val="bg1"/>
                </a:solidFill>
              </a:rPr>
              <a:t>Methodology</a:t>
            </a:r>
            <a:endParaRPr/>
          </a:p>
        </p:txBody>
      </p:sp>
      <p:sp>
        <p:nvSpPr>
          <p:cNvPr id="478" name="Google Shape;478;p30"/>
          <p:cNvSpPr txBox="1">
            <a:spLocks noGrp="1"/>
          </p:cNvSpPr>
          <p:nvPr>
            <p:ph type="body" idx="1"/>
          </p:nvPr>
        </p:nvSpPr>
        <p:spPr>
          <a:xfrm>
            <a:off x="0" y="513708"/>
            <a:ext cx="9144000" cy="4629792"/>
          </a:xfrm>
          <a:prstGeom prst="rect">
            <a:avLst/>
          </a:prstGeom>
        </p:spPr>
        <p:txBody>
          <a:bodyPr spcFirstLastPara="1" wrap="square" lIns="91425" tIns="91425" rIns="91425" bIns="91425" anchor="t" anchorCtr="0">
            <a:noAutofit/>
          </a:bodyPr>
          <a:lstStyle/>
          <a:p>
            <a:r>
              <a:rPr lang="en-GB" sz="1500" b="0" i="0">
                <a:solidFill>
                  <a:srgbClr val="374151"/>
                </a:solidFill>
                <a:effectLst/>
                <a:latin typeface="Arial"/>
              </a:rPr>
              <a:t>The methodology of face recognition</a:t>
            </a:r>
            <a:r>
              <a:rPr lang="en-GB" sz="1500" b="1" i="0">
                <a:solidFill>
                  <a:srgbClr val="374151"/>
                </a:solidFill>
                <a:effectLst/>
                <a:latin typeface="Arial"/>
              </a:rPr>
              <a:t> using Eigenfaces relies on linear algebra to represent and </a:t>
            </a:r>
            <a:r>
              <a:rPr lang="en-GB" sz="1500" b="1" i="0" err="1">
                <a:solidFill>
                  <a:srgbClr val="374151"/>
                </a:solidFill>
                <a:effectLst/>
                <a:latin typeface="Arial"/>
              </a:rPr>
              <a:t>analyze</a:t>
            </a:r>
            <a:r>
              <a:rPr lang="en-GB" sz="1500" b="1" i="0">
                <a:solidFill>
                  <a:srgbClr val="374151"/>
                </a:solidFill>
                <a:effectLst/>
                <a:latin typeface="Arial"/>
              </a:rPr>
              <a:t> facial features</a:t>
            </a:r>
            <a:r>
              <a:rPr lang="en-GB" sz="1500" b="0" i="0">
                <a:solidFill>
                  <a:srgbClr val="374151"/>
                </a:solidFill>
                <a:effectLst/>
                <a:latin typeface="Arial"/>
              </a:rPr>
              <a:t>. It involves collecting and preprocessing a dataset of face images, computing </a:t>
            </a:r>
            <a:r>
              <a:rPr lang="en-GB" sz="1500" b="1" i="0">
                <a:solidFill>
                  <a:srgbClr val="374151"/>
                </a:solidFill>
                <a:effectLst/>
                <a:latin typeface="Arial"/>
              </a:rPr>
              <a:t>eigenvectors and eigenvalues</a:t>
            </a:r>
            <a:r>
              <a:rPr lang="en-GB" sz="1500" b="0" i="0">
                <a:solidFill>
                  <a:srgbClr val="374151"/>
                </a:solidFill>
                <a:effectLst/>
                <a:latin typeface="Arial"/>
              </a:rPr>
              <a:t>, selecting significant eigenvectors, projecting new faces onto these eigenvectors, and classifying them based on weights.</a:t>
            </a:r>
            <a:r>
              <a:rPr lang="en-GB" sz="1500" b="1" i="0">
                <a:solidFill>
                  <a:srgbClr val="374151"/>
                </a:solidFill>
                <a:effectLst/>
                <a:latin typeface="Arial"/>
              </a:rPr>
              <a:t> The Eigenfaces method is computationally efficient, and capable of handling variations in lighting, and facial expression.</a:t>
            </a:r>
          </a:p>
          <a:p>
            <a:r>
              <a:rPr lang="en-GB" sz="1500" b="0" i="0">
                <a:solidFill>
                  <a:srgbClr val="374151"/>
                </a:solidFill>
                <a:effectLst/>
                <a:latin typeface="Arial"/>
              </a:rPr>
              <a:t>The step-by-step procedure for implementing the Eigenfaces method</a:t>
            </a:r>
            <a:r>
              <a:rPr lang="en-GB" sz="1500" b="1" i="0">
                <a:solidFill>
                  <a:srgbClr val="374151"/>
                </a:solidFill>
                <a:effectLst/>
                <a:latin typeface="Arial"/>
              </a:rPr>
              <a:t> includes computing the covariance matrix, performing </a:t>
            </a:r>
            <a:r>
              <a:rPr lang="en-GB" sz="1500" b="1" i="0" err="1">
                <a:solidFill>
                  <a:srgbClr val="374151"/>
                </a:solidFill>
                <a:effectLst/>
                <a:latin typeface="Arial"/>
              </a:rPr>
              <a:t>eigendecomposition</a:t>
            </a:r>
            <a:r>
              <a:rPr lang="en-GB" sz="1500" b="1" i="0">
                <a:solidFill>
                  <a:srgbClr val="374151"/>
                </a:solidFill>
                <a:effectLst/>
                <a:latin typeface="Arial"/>
              </a:rPr>
              <a:t> to obtain eigenvectors and eigenvalues, and selecting a subset of eigenvectors with high eigenvalues.</a:t>
            </a:r>
            <a:r>
              <a:rPr lang="en-GB" sz="1500" b="0" i="0">
                <a:solidFill>
                  <a:srgbClr val="374151"/>
                </a:solidFill>
                <a:effectLst/>
                <a:latin typeface="Arial"/>
              </a:rPr>
              <a:t> New face images are projected onto the selected eigenvectors to obtain weight vectors, which are compared to known faces using a distance metric for classification, such as Euclidean distance.</a:t>
            </a:r>
          </a:p>
          <a:p>
            <a:r>
              <a:rPr lang="en-GB" sz="1500" b="0" i="0">
                <a:solidFill>
                  <a:srgbClr val="374151"/>
                </a:solidFill>
                <a:effectLst/>
                <a:latin typeface="Arial"/>
              </a:rPr>
              <a:t>The Eigenfaces method's </a:t>
            </a:r>
            <a:r>
              <a:rPr lang="en-GB" sz="1500" b="1" i="0">
                <a:solidFill>
                  <a:srgbClr val="374151"/>
                </a:solidFill>
                <a:effectLst/>
                <a:latin typeface="Arial"/>
              </a:rPr>
              <a:t>advantages</a:t>
            </a:r>
            <a:r>
              <a:rPr lang="en-GB" sz="1500" b="0" i="0">
                <a:solidFill>
                  <a:srgbClr val="374151"/>
                </a:solidFill>
                <a:effectLst/>
                <a:latin typeface="Arial"/>
              </a:rPr>
              <a:t> lie in its </a:t>
            </a:r>
            <a:r>
              <a:rPr lang="en-GB" sz="1500" b="1" i="0">
                <a:solidFill>
                  <a:srgbClr val="374151"/>
                </a:solidFill>
                <a:effectLst/>
                <a:latin typeface="Arial"/>
              </a:rPr>
              <a:t>computational efficiency and ability to handle variations in facial conditions</a:t>
            </a:r>
            <a:r>
              <a:rPr lang="en-GB" sz="1500" b="0" i="0">
                <a:solidFill>
                  <a:srgbClr val="374151"/>
                </a:solidFill>
                <a:effectLst/>
                <a:latin typeface="Arial"/>
              </a:rPr>
              <a:t>. The presentation also briefly mentions </a:t>
            </a:r>
            <a:r>
              <a:rPr lang="en-GB" sz="1500" b="1" i="0">
                <a:solidFill>
                  <a:srgbClr val="374151"/>
                </a:solidFill>
                <a:effectLst/>
                <a:latin typeface="Arial"/>
              </a:rPr>
              <a:t>other face recognition</a:t>
            </a:r>
            <a:r>
              <a:rPr lang="en-GB" sz="1500" b="0" i="0">
                <a:solidFill>
                  <a:srgbClr val="374151"/>
                </a:solidFill>
                <a:effectLst/>
                <a:latin typeface="Arial"/>
              </a:rPr>
              <a:t> approaches, such as </a:t>
            </a:r>
            <a:r>
              <a:rPr lang="en-GB" sz="1500" b="1" i="0">
                <a:solidFill>
                  <a:srgbClr val="374151"/>
                </a:solidFill>
                <a:effectLst/>
                <a:latin typeface="Arial"/>
              </a:rPr>
              <a:t>Local Binary Patterns</a:t>
            </a:r>
            <a:r>
              <a:rPr lang="en-GB" sz="1500" b="0" i="0">
                <a:solidFill>
                  <a:srgbClr val="374151"/>
                </a:solidFill>
                <a:effectLst/>
                <a:latin typeface="Arial"/>
              </a:rPr>
              <a:t>, </a:t>
            </a:r>
            <a:r>
              <a:rPr lang="en-GB" sz="1500" b="1" i="0">
                <a:solidFill>
                  <a:srgbClr val="374151"/>
                </a:solidFill>
                <a:effectLst/>
                <a:latin typeface="Arial"/>
              </a:rPr>
              <a:t>Principal Component Analysis,</a:t>
            </a:r>
            <a:r>
              <a:rPr lang="en-GB" sz="1500" b="0" i="0">
                <a:solidFill>
                  <a:srgbClr val="374151"/>
                </a:solidFill>
                <a:effectLst/>
                <a:latin typeface="Arial"/>
              </a:rPr>
              <a:t> and </a:t>
            </a:r>
            <a:r>
              <a:rPr lang="en-GB" sz="1500" b="1" i="0">
                <a:solidFill>
                  <a:srgbClr val="374151"/>
                </a:solidFill>
                <a:effectLst/>
                <a:latin typeface="Arial"/>
              </a:rPr>
              <a:t>Convolutional Neural Networks</a:t>
            </a:r>
            <a:r>
              <a:rPr lang="en-GB" sz="1500" b="0" i="0">
                <a:solidFill>
                  <a:srgbClr val="374151"/>
                </a:solidFill>
                <a:effectLst/>
                <a:latin typeface="Arial"/>
              </a:rPr>
              <a:t>, noting that each approach has its own strengths and weaknesses. However, the Eigenfaces method stands out for its simplicity, accuracy, and widespread application potential.</a:t>
            </a:r>
          </a:p>
        </p:txBody>
      </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r>
              <a:rPr lang="en-US" sz="4800">
                <a:solidFill>
                  <a:schemeClr val="bg1"/>
                </a:solidFill>
              </a:rPr>
              <a:t>Results And Discussion</a:t>
            </a:r>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 sz="1200" b="1">
              <a:solidFill>
                <a:schemeClr val="accent4"/>
              </a:solidFil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3"/>
          <p:cNvSpPr txBox="1">
            <a:spLocks noGrp="1"/>
          </p:cNvSpPr>
          <p:nvPr>
            <p:ph type="title"/>
          </p:nvPr>
        </p:nvSpPr>
        <p:spPr>
          <a:xfrm>
            <a:off x="57336" y="49764"/>
            <a:ext cx="7713900" cy="707400"/>
          </a:xfrm>
          <a:prstGeom prst="rect">
            <a:avLst/>
          </a:prstGeom>
        </p:spPr>
        <p:txBody>
          <a:bodyPr spcFirstLastPara="1" wrap="square" lIns="91425" tIns="91425" rIns="91425" bIns="91425" anchor="t" anchorCtr="0">
            <a:noAutofit/>
          </a:bodyPr>
          <a:lstStyle/>
          <a:p>
            <a:pPr>
              <a:lnSpc>
                <a:spcPct val="114999"/>
              </a:lnSpc>
            </a:pPr>
            <a:r>
              <a:rPr lang="en-US" sz="4800">
                <a:solidFill>
                  <a:schemeClr val="bg1"/>
                </a:solidFill>
              </a:rPr>
              <a:t>Results And Discussion</a:t>
            </a:r>
            <a:endParaRPr lang="en" sz="4800">
              <a:solidFill>
                <a:schemeClr val="bg1"/>
              </a:solidFill>
            </a:endParaRPr>
          </a:p>
          <a:p>
            <a:pPr marL="0" lvl="0" indent="0" algn="l">
              <a:lnSpc>
                <a:spcPct val="114999"/>
              </a:lnSpc>
              <a:spcBef>
                <a:spcPts val="0"/>
              </a:spcBef>
              <a:spcAft>
                <a:spcPts val="0"/>
              </a:spcAft>
              <a:buNone/>
            </a:pPr>
            <a:endParaRPr lang="en"/>
          </a:p>
        </p:txBody>
      </p:sp>
      <p:sp>
        <p:nvSpPr>
          <p:cNvPr id="503" name="Google Shape;503;p33"/>
          <p:cNvSpPr txBox="1">
            <a:spLocks noGrp="1"/>
          </p:cNvSpPr>
          <p:nvPr>
            <p:ph type="body" idx="1"/>
          </p:nvPr>
        </p:nvSpPr>
        <p:spPr>
          <a:xfrm>
            <a:off x="521006" y="1026790"/>
            <a:ext cx="7713900" cy="3366000"/>
          </a:xfrm>
          <a:prstGeom prst="rect">
            <a:avLst/>
          </a:prstGeom>
        </p:spPr>
        <p:txBody>
          <a:bodyPr spcFirstLastPara="1" wrap="square" lIns="91425" tIns="91425" rIns="91425" bIns="91425" anchor="t" anchorCtr="0">
            <a:noAutofit/>
          </a:bodyPr>
          <a:lstStyle/>
          <a:p>
            <a:pPr marL="285750" indent="-285750">
              <a:lnSpc>
                <a:spcPct val="114999"/>
              </a:lnSpc>
            </a:pPr>
            <a:r>
              <a:rPr lang="en" sz="1800">
                <a:solidFill>
                  <a:srgbClr val="374151"/>
                </a:solidFill>
              </a:rPr>
              <a:t>The results and discussion of the face recognition algorithm using Python code and its libraries are presented. The algorithm was tested on black and white images of subjects' faces, with consistent dimensions. Errors occurred when using different dimension images if not handled properly.</a:t>
            </a:r>
            <a:endParaRPr lang="en-US" sz="1800"/>
          </a:p>
          <a:p>
            <a:pPr marL="285750" indent="-285750">
              <a:lnSpc>
                <a:spcPct val="114999"/>
              </a:lnSpc>
            </a:pPr>
            <a:r>
              <a:rPr lang="en" sz="1800">
                <a:solidFill>
                  <a:srgbClr val="374151"/>
                </a:solidFill>
              </a:rPr>
              <a:t>The algorithm computed the ten eigenfaces with the highest eigenvalues, known as ghost faces, using the training set. The quality of the ghost faces varied depending on the database, with some appearing sharper and others blurry due to factors like background and image features.</a:t>
            </a:r>
            <a:endParaRPr lang="en" sz="1800"/>
          </a:p>
          <a:p>
            <a:pPr marL="0" indent="0">
              <a:lnSpc>
                <a:spcPct val="114999"/>
              </a:lnSpc>
              <a:buNone/>
            </a:pPr>
            <a:endParaRPr lang="en" sz="2000">
              <a:latin typeface="Golos Text Medium"/>
              <a:cs typeface="Golos Text Medium"/>
            </a:endParaRPr>
          </a:p>
        </p:txBody>
      </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60F81AE3316A74590ECD53A8F345F16" ma:contentTypeVersion="11" ma:contentTypeDescription="Create a new document." ma:contentTypeScope="" ma:versionID="673585dfbab2d32ec124eae5c526e175">
  <xsd:schema xmlns:xsd="http://www.w3.org/2001/XMLSchema" xmlns:xs="http://www.w3.org/2001/XMLSchema" xmlns:p="http://schemas.microsoft.com/office/2006/metadata/properties" xmlns:ns3="0e2d4996-af8e-43e9-91ff-97aaba197371" xmlns:ns4="c356ebf6-c257-4c44-8706-deaf7a794dd6" targetNamespace="http://schemas.microsoft.com/office/2006/metadata/properties" ma:root="true" ma:fieldsID="29e93086e11493d87f93c7afc19c3c4c" ns3:_="" ns4:_="">
    <xsd:import namespace="0e2d4996-af8e-43e9-91ff-97aaba197371"/>
    <xsd:import namespace="c356ebf6-c257-4c44-8706-deaf7a794dd6"/>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LengthInSeconds" minOccurs="0"/>
                <xsd:element ref="ns4:MediaServiceAutoKeyPoints" minOccurs="0"/>
                <xsd:element ref="ns4:MediaServiceKeyPoints" minOccurs="0"/>
                <xsd:element ref="ns4:MediaServiceDateTaken" minOccurs="0"/>
                <xsd:element ref="ns4: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2d4996-af8e-43e9-91ff-97aaba197371"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356ebf6-c257-4c44-8706-deaf7a794dd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_activity" ma:index="18"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356ebf6-c257-4c44-8706-deaf7a794dd6" xsi:nil="true"/>
  </documentManagement>
</p:properties>
</file>

<file path=customXml/itemProps1.xml><?xml version="1.0" encoding="utf-8"?>
<ds:datastoreItem xmlns:ds="http://schemas.openxmlformats.org/officeDocument/2006/customXml" ds:itemID="{50EBA940-8265-41A2-AF92-1E40EC52B8C4}">
  <ds:schemaRefs>
    <ds:schemaRef ds:uri="0e2d4996-af8e-43e9-91ff-97aaba197371"/>
    <ds:schemaRef ds:uri="c356ebf6-c257-4c44-8706-deaf7a794dd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EECA899-D3B3-4554-B0DF-FFDB0DFED1F1}">
  <ds:schemaRefs>
    <ds:schemaRef ds:uri="http://schemas.microsoft.com/sharepoint/v3/contenttype/forms"/>
  </ds:schemaRefs>
</ds:datastoreItem>
</file>

<file path=customXml/itemProps3.xml><?xml version="1.0" encoding="utf-8"?>
<ds:datastoreItem xmlns:ds="http://schemas.openxmlformats.org/officeDocument/2006/customXml" ds:itemID="{1A257F44-BEFF-4907-BFA2-F5DB512D6EC7}">
  <ds:schemaRefs>
    <ds:schemaRef ds:uri="0e2d4996-af8e-43e9-91ff-97aaba197371"/>
    <ds:schemaRef ds:uri="c356ebf6-c257-4c44-8706-deaf7a794dd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15</Slides>
  <Notes>15</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Artificial Intelligence by Slidesgo</vt:lpstr>
      <vt:lpstr>Face recognition</vt:lpstr>
      <vt:lpstr>01</vt:lpstr>
      <vt:lpstr>introduction</vt:lpstr>
      <vt:lpstr>introduction</vt:lpstr>
      <vt:lpstr>Literature Review</vt:lpstr>
      <vt:lpstr>Methodology</vt:lpstr>
      <vt:lpstr>Methodology</vt:lpstr>
      <vt:lpstr>Results And Discussion</vt:lpstr>
      <vt:lpstr>Results And Discussion </vt:lpstr>
      <vt:lpstr>Results And Discussion </vt:lpstr>
      <vt:lpstr>conclusion</vt:lpstr>
      <vt:lpstr> conclusion  </vt:lpstr>
      <vt:lpstr>PowerPoint Presentation</vt:lpstr>
      <vt:lpstr>PowerPoint Presentation</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recognition</dc:title>
  <dc:creator>Ahmed Osman</dc:creator>
  <cp:revision>51</cp:revision>
  <dcterms:modified xsi:type="dcterms:W3CDTF">2023-07-03T19:51:44Z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0x010100460F81AE3316A74590ECD53A8F345F16</vt:lpwstr>
  </property>
</Properties>
</file>

<file path=docProps/thumbnail.jpeg>
</file>